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D6D2"/>
    <a:srgbClr val="81C2BC"/>
    <a:srgbClr val="F28E1F"/>
    <a:srgbClr val="6B6F6F"/>
    <a:srgbClr val="0095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8" d="100"/>
          <a:sy n="118" d="100"/>
        </p:scale>
        <p:origin x="389"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22.07.2026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2921959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22.07.2026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829880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22.07.2026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297778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CEA5616-6C25-4E9E-BC33-6C98532A0AE5}" type="datetimeFigureOut">
              <a:rPr lang="de-DE" smtClean="0"/>
              <a:t>22.07.2026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3718377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CEA5616-6C25-4E9E-BC33-6C98532A0AE5}" type="datetimeFigureOut">
              <a:rPr lang="de-DE" smtClean="0"/>
              <a:t>22.07.2026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70954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1CEA5616-6C25-4E9E-BC33-6C98532A0AE5}" type="datetimeFigureOut">
              <a:rPr lang="de-DE" smtClean="0"/>
              <a:t>22.07.2026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8167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1CEA5616-6C25-4E9E-BC33-6C98532A0AE5}" type="datetimeFigureOut">
              <a:rPr lang="de-DE" smtClean="0"/>
              <a:t>22.07.2026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524506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1CEA5616-6C25-4E9E-BC33-6C98532A0AE5}" type="datetimeFigureOut">
              <a:rPr lang="de-DE" smtClean="0"/>
              <a:t>22.07.2026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3174511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EA5616-6C25-4E9E-BC33-6C98532A0AE5}" type="datetimeFigureOut">
              <a:rPr lang="de-DE" smtClean="0"/>
              <a:t>22.07.2026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3776619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CEA5616-6C25-4E9E-BC33-6C98532A0AE5}" type="datetimeFigureOut">
              <a:rPr lang="de-DE" smtClean="0"/>
              <a:t>22.07.2026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1086173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CEA5616-6C25-4E9E-BC33-6C98532A0AE5}" type="datetimeFigureOut">
              <a:rPr lang="de-DE" smtClean="0"/>
              <a:t>22.07.2026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54B5EC5-9D2A-4B1D-930A-2F3ADD9E1F65}" type="slidenum">
              <a:rPr lang="de-DE" smtClean="0"/>
              <a:t>‹Nr.›</a:t>
            </a:fld>
            <a:endParaRPr lang="de-DE"/>
          </a:p>
        </p:txBody>
      </p:sp>
    </p:spTree>
    <p:extLst>
      <p:ext uri="{BB962C8B-B14F-4D97-AF65-F5344CB8AC3E}">
        <p14:creationId xmlns:p14="http://schemas.microsoft.com/office/powerpoint/2010/main" val="2502897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A5616-6C25-4E9E-BC33-6C98532A0AE5}" type="datetimeFigureOut">
              <a:rPr lang="de-DE" smtClean="0"/>
              <a:t>22.07.2026</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4B5EC5-9D2A-4B1D-930A-2F3ADD9E1F65}" type="slidenum">
              <a:rPr lang="de-DE" smtClean="0"/>
              <a:t>‹Nr.›</a:t>
            </a:fld>
            <a:endParaRPr lang="de-DE"/>
          </a:p>
        </p:txBody>
      </p:sp>
    </p:spTree>
    <p:extLst>
      <p:ext uri="{BB962C8B-B14F-4D97-AF65-F5344CB8AC3E}">
        <p14:creationId xmlns:p14="http://schemas.microsoft.com/office/powerpoint/2010/main" val="4405821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CA5BB502-060D-B0B8-08D6-8590AD9A6B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4" name="Titel 6">
            <a:extLst>
              <a:ext uri="{FF2B5EF4-FFF2-40B4-BE49-F238E27FC236}">
                <a16:creationId xmlns:a16="http://schemas.microsoft.com/office/drawing/2014/main" id="{EBEA7426-71EB-5A5D-425F-00E0E4C623CA}"/>
              </a:ext>
            </a:extLst>
          </p:cNvPr>
          <p:cNvSpPr txBox="1">
            <a:spLocks/>
          </p:cNvSpPr>
          <p:nvPr/>
        </p:nvSpPr>
        <p:spPr>
          <a:xfrm>
            <a:off x="924025" y="1479030"/>
            <a:ext cx="10212405" cy="64633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dirty="0">
                <a:solidFill>
                  <a:schemeClr val="bg1"/>
                </a:solidFill>
                <a:latin typeface="Open Sans" panose="020B0606030504020204" pitchFamily="34" charset="0"/>
                <a:ea typeface="Open Sans" panose="020B0606030504020204" pitchFamily="34" charset="0"/>
                <a:cs typeface="Open Sans" panose="020B0606030504020204" pitchFamily="34" charset="0"/>
              </a:rPr>
              <a:t>Declaration of financial and non-financial interests</a:t>
            </a:r>
            <a:endParaRPr lang="de-DE" sz="3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6" name="Gruppieren 5">
            <a:extLst>
              <a:ext uri="{FF2B5EF4-FFF2-40B4-BE49-F238E27FC236}">
                <a16:creationId xmlns:a16="http://schemas.microsoft.com/office/drawing/2014/main" id="{B5E82386-14F5-7819-FD6B-81B84D02FAA7}"/>
              </a:ext>
            </a:extLst>
          </p:cNvPr>
          <p:cNvGrpSpPr/>
          <p:nvPr/>
        </p:nvGrpSpPr>
        <p:grpSpPr>
          <a:xfrm>
            <a:off x="1031350" y="2110390"/>
            <a:ext cx="9923448" cy="2249358"/>
            <a:chOff x="1031350" y="2110390"/>
            <a:chExt cx="9923448" cy="2249358"/>
          </a:xfrm>
        </p:grpSpPr>
        <p:sp>
          <p:nvSpPr>
            <p:cNvPr id="25" name="Untertitel 7">
              <a:extLst>
                <a:ext uri="{FF2B5EF4-FFF2-40B4-BE49-F238E27FC236}">
                  <a16:creationId xmlns:a16="http://schemas.microsoft.com/office/drawing/2014/main" id="{318598D6-3EA1-DD70-A55F-014DAB4988FA}"/>
                </a:ext>
              </a:extLst>
            </p:cNvPr>
            <p:cNvSpPr txBox="1">
              <a:spLocks/>
            </p:cNvSpPr>
            <p:nvPr/>
          </p:nvSpPr>
          <p:spPr>
            <a:xfrm>
              <a:off x="2122026" y="4013325"/>
              <a:ext cx="8832772" cy="346423"/>
            </a:xfrm>
            <a:prstGeom prst="rect">
              <a:avLst/>
            </a:prstGeom>
            <a:solidFill>
              <a:srgbClr val="F28E1F"/>
            </a:solidFill>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n-US" sz="1250" dirty="0">
                  <a:latin typeface="Open Sans" panose="020B0606030504020204" pitchFamily="34" charset="0"/>
                  <a:ea typeface="Open Sans" panose="020B0606030504020204" pitchFamily="34" charset="0"/>
                  <a:cs typeface="Open Sans" panose="020B0606030504020204" pitchFamily="34" charset="0"/>
                </a:rPr>
                <a:t>These are the following companies and connections during the last three years</a:t>
              </a:r>
              <a:r>
                <a:rPr lang="de-DE" sz="1250" dirty="0">
                  <a:latin typeface="Open Sans" panose="020B0606030504020204" pitchFamily="34" charset="0"/>
                  <a:ea typeface="Open Sans" panose="020B0606030504020204" pitchFamily="34" charset="0"/>
                  <a:cs typeface="Open Sans" panose="020B0606030504020204" pitchFamily="34" charset="0"/>
                </a:rPr>
                <a:t>:</a:t>
              </a:r>
            </a:p>
          </p:txBody>
        </p:sp>
        <p:sp>
          <p:nvSpPr>
            <p:cNvPr id="26" name="Untertitel 7">
              <a:extLst>
                <a:ext uri="{FF2B5EF4-FFF2-40B4-BE49-F238E27FC236}">
                  <a16:creationId xmlns:a16="http://schemas.microsoft.com/office/drawing/2014/main" id="{2010C03A-E333-C73D-F388-E8D23CB22E79}"/>
                </a:ext>
              </a:extLst>
            </p:cNvPr>
            <p:cNvSpPr txBox="1">
              <a:spLocks/>
            </p:cNvSpPr>
            <p:nvPr/>
          </p:nvSpPr>
          <p:spPr>
            <a:xfrm>
              <a:off x="2114008" y="3042951"/>
              <a:ext cx="8832772" cy="626080"/>
            </a:xfrm>
            <a:prstGeom prst="rect">
              <a:avLst/>
            </a:prstGeom>
            <a:solidFill>
              <a:srgbClr val="F28E1F"/>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en-US" sz="1250" dirty="0">
                  <a:latin typeface="Open Sans" panose="020B0606030504020204" pitchFamily="34" charset="0"/>
                  <a:ea typeface="Open Sans" panose="020B0606030504020204" pitchFamily="34" charset="0"/>
                  <a:cs typeface="Open Sans" panose="020B0606030504020204" pitchFamily="34" charset="0"/>
                </a:rPr>
                <a:t>The content of the following lecture is the result of an effort to achieve the greatest possible objectivity and independence. As a speaker, I would like to point out that there are personal connections to companies whose products are of interest in the context of the following lecture. </a:t>
              </a:r>
            </a:p>
          </p:txBody>
        </p:sp>
        <p:sp>
          <p:nvSpPr>
            <p:cNvPr id="27" name="Untertitel 7">
              <a:extLst>
                <a:ext uri="{FF2B5EF4-FFF2-40B4-BE49-F238E27FC236}">
                  <a16:creationId xmlns:a16="http://schemas.microsoft.com/office/drawing/2014/main" id="{6AF1782F-18E6-E46B-F5DB-381FBAA9C7C6}"/>
                </a:ext>
              </a:extLst>
            </p:cNvPr>
            <p:cNvSpPr txBox="1">
              <a:spLocks/>
            </p:cNvSpPr>
            <p:nvPr/>
          </p:nvSpPr>
          <p:spPr>
            <a:xfrm>
              <a:off x="1031350" y="2700997"/>
              <a:ext cx="2477371" cy="331200"/>
            </a:xfrm>
            <a:prstGeom prst="rect">
              <a:avLst/>
            </a:prstGeom>
            <a:solidFill>
              <a:srgbClr val="F28E1F"/>
            </a:solid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de-DE" sz="1400" b="1" u="sng" dirty="0">
                  <a:latin typeface="Open Sans" panose="020B0606030504020204" pitchFamily="34" charset="0"/>
                  <a:ea typeface="Open Sans" panose="020B0606030504020204" pitchFamily="34" charset="0"/>
                  <a:cs typeface="Open Sans" panose="020B0606030504020204" pitchFamily="34" charset="0"/>
                </a:rPr>
                <a:t>NO</a:t>
              </a:r>
              <a:r>
                <a:rPr lang="de-DE" sz="1400" b="1" dirty="0">
                  <a:latin typeface="Open Sans" panose="020B0606030504020204" pitchFamily="34" charset="0"/>
                  <a:ea typeface="Open Sans" panose="020B0606030504020204" pitchFamily="34" charset="0"/>
                  <a:cs typeface="Open Sans" panose="020B0606030504020204" pitchFamily="34" charset="0"/>
                </a:rPr>
                <a:t> </a:t>
              </a:r>
              <a:r>
                <a:rPr lang="de-DE" sz="1400" b="1" dirty="0" err="1">
                  <a:latin typeface="Open Sans" panose="020B0606030504020204" pitchFamily="34" charset="0"/>
                  <a:ea typeface="Open Sans" panose="020B0606030504020204" pitchFamily="34" charset="0"/>
                  <a:cs typeface="Open Sans" panose="020B0606030504020204" pitchFamily="34" charset="0"/>
                </a:rPr>
                <a:t>conflict</a:t>
              </a:r>
              <a:r>
                <a:rPr lang="de-DE" sz="1400" b="1" dirty="0">
                  <a:latin typeface="Open Sans" panose="020B0606030504020204" pitchFamily="34" charset="0"/>
                  <a:ea typeface="Open Sans" panose="020B0606030504020204" pitchFamily="34" charset="0"/>
                  <a:cs typeface="Open Sans" panose="020B0606030504020204" pitchFamily="34" charset="0"/>
                </a:rPr>
                <a:t> </a:t>
              </a:r>
              <a:r>
                <a:rPr lang="de-DE" sz="1400" b="1" dirty="0" err="1">
                  <a:latin typeface="Open Sans" panose="020B0606030504020204" pitchFamily="34" charset="0"/>
                  <a:ea typeface="Open Sans" panose="020B0606030504020204" pitchFamily="34" charset="0"/>
                  <a:cs typeface="Open Sans" panose="020B0606030504020204" pitchFamily="34" charset="0"/>
                </a:rPr>
                <a:t>of</a:t>
              </a:r>
              <a:r>
                <a:rPr lang="de-DE" sz="1400" b="1" dirty="0">
                  <a:latin typeface="Open Sans" panose="020B0606030504020204" pitchFamily="34" charset="0"/>
                  <a:ea typeface="Open Sans" panose="020B0606030504020204" pitchFamily="34" charset="0"/>
                  <a:cs typeface="Open Sans" panose="020B0606030504020204" pitchFamily="34" charset="0"/>
                </a:rPr>
                <a:t> </a:t>
              </a:r>
              <a:r>
                <a:rPr lang="de-DE" sz="1400" b="1" dirty="0" err="1">
                  <a:latin typeface="Open Sans" panose="020B0606030504020204" pitchFamily="34" charset="0"/>
                  <a:ea typeface="Open Sans" panose="020B0606030504020204" pitchFamily="34" charset="0"/>
                  <a:cs typeface="Open Sans" panose="020B0606030504020204" pitchFamily="34" charset="0"/>
                </a:rPr>
                <a:t>interests</a:t>
              </a:r>
              <a:endParaRPr lang="de-DE" sz="1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9" name="Untertitel 7">
              <a:extLst>
                <a:ext uri="{FF2B5EF4-FFF2-40B4-BE49-F238E27FC236}">
                  <a16:creationId xmlns:a16="http://schemas.microsoft.com/office/drawing/2014/main" id="{4CD7804B-1963-63F0-DBB0-B78B72A9138D}"/>
                </a:ext>
              </a:extLst>
            </p:cNvPr>
            <p:cNvSpPr txBox="1">
              <a:spLocks/>
            </p:cNvSpPr>
            <p:nvPr/>
          </p:nvSpPr>
          <p:spPr>
            <a:xfrm>
              <a:off x="2122026" y="2110390"/>
              <a:ext cx="8832772" cy="582368"/>
            </a:xfrm>
            <a:prstGeom prst="rect">
              <a:avLst/>
            </a:prstGeom>
            <a:solidFill>
              <a:srgbClr val="F28E1F"/>
            </a:solid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en-US" sz="1250" dirty="0">
                  <a:latin typeface="Open Sans" panose="020B0606030504020204" pitchFamily="34" charset="0"/>
                  <a:ea typeface="Open Sans" panose="020B0606030504020204" pitchFamily="34" charset="0"/>
                  <a:cs typeface="Open Sans" panose="020B0606030504020204" pitchFamily="34" charset="0"/>
                </a:rPr>
                <a:t>As a speaker, I certify that there are no conflicts of interest with regard to the content of the following lecture that arise from an employment relationship, consulting work or donations for research projects, lectures or other activities.</a:t>
              </a:r>
            </a:p>
          </p:txBody>
        </p:sp>
        <p:sp>
          <p:nvSpPr>
            <p:cNvPr id="31" name="Untertitel 7">
              <a:extLst>
                <a:ext uri="{FF2B5EF4-FFF2-40B4-BE49-F238E27FC236}">
                  <a16:creationId xmlns:a16="http://schemas.microsoft.com/office/drawing/2014/main" id="{EABCC2C6-7B6E-F8DD-7225-113677FF7716}"/>
                </a:ext>
              </a:extLst>
            </p:cNvPr>
            <p:cNvSpPr txBox="1">
              <a:spLocks/>
            </p:cNvSpPr>
            <p:nvPr/>
          </p:nvSpPr>
          <p:spPr>
            <a:xfrm>
              <a:off x="1031350" y="3679146"/>
              <a:ext cx="2477371" cy="331022"/>
            </a:xfrm>
            <a:prstGeom prst="rect">
              <a:avLst/>
            </a:prstGeom>
            <a:solidFill>
              <a:srgbClr val="F28E1F"/>
            </a:solidFill>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de-DE" sz="1400" b="1" dirty="0" err="1">
                  <a:latin typeface="Open Sans" panose="020B0606030504020204" pitchFamily="34" charset="0"/>
                  <a:ea typeface="Open Sans" panose="020B0606030504020204" pitchFamily="34" charset="0"/>
                  <a:cs typeface="Open Sans" panose="020B0606030504020204" pitchFamily="34" charset="0"/>
                </a:rPr>
                <a:t>Confliect</a:t>
              </a:r>
              <a:r>
                <a:rPr lang="de-DE" sz="1400" b="1" dirty="0">
                  <a:latin typeface="Open Sans" panose="020B0606030504020204" pitchFamily="34" charset="0"/>
                  <a:ea typeface="Open Sans" panose="020B0606030504020204" pitchFamily="34" charset="0"/>
                  <a:cs typeface="Open Sans" panose="020B0606030504020204" pitchFamily="34" charset="0"/>
                </a:rPr>
                <a:t> </a:t>
              </a:r>
              <a:r>
                <a:rPr lang="de-DE" sz="1400" b="1" dirty="0" err="1">
                  <a:latin typeface="Open Sans" panose="020B0606030504020204" pitchFamily="34" charset="0"/>
                  <a:ea typeface="Open Sans" panose="020B0606030504020204" pitchFamily="34" charset="0"/>
                  <a:cs typeface="Open Sans" panose="020B0606030504020204" pitchFamily="34" charset="0"/>
                </a:rPr>
                <a:t>of</a:t>
              </a:r>
              <a:r>
                <a:rPr lang="de-DE" sz="1400" b="1" dirty="0">
                  <a:latin typeface="Open Sans" panose="020B0606030504020204" pitchFamily="34" charset="0"/>
                  <a:ea typeface="Open Sans" panose="020B0606030504020204" pitchFamily="34" charset="0"/>
                  <a:cs typeface="Open Sans" panose="020B0606030504020204" pitchFamily="34" charset="0"/>
                </a:rPr>
                <a:t> </a:t>
              </a:r>
              <a:r>
                <a:rPr lang="de-DE" sz="1400" b="1" dirty="0" err="1">
                  <a:latin typeface="Open Sans" panose="020B0606030504020204" pitchFamily="34" charset="0"/>
                  <a:ea typeface="Open Sans" panose="020B0606030504020204" pitchFamily="34" charset="0"/>
                  <a:cs typeface="Open Sans" panose="020B0606030504020204" pitchFamily="34" charset="0"/>
                </a:rPr>
                <a:t>interests</a:t>
              </a:r>
              <a:endParaRPr lang="de-DE" sz="1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32" name="Untertitel 7">
              <a:extLst>
                <a:ext uri="{FF2B5EF4-FFF2-40B4-BE49-F238E27FC236}">
                  <a16:creationId xmlns:a16="http://schemas.microsoft.com/office/drawing/2014/main" id="{2B528BCC-046A-8CDD-70CB-5DCB00862DBA}"/>
                </a:ext>
              </a:extLst>
            </p:cNvPr>
            <p:cNvSpPr txBox="1">
              <a:spLocks/>
            </p:cNvSpPr>
            <p:nvPr/>
          </p:nvSpPr>
          <p:spPr>
            <a:xfrm>
              <a:off x="3905356" y="3672389"/>
              <a:ext cx="2118934" cy="331022"/>
            </a:xfrm>
            <a:prstGeom prst="rect">
              <a:avLst/>
            </a:prstGeom>
            <a:solidFill>
              <a:srgbClr val="AAD6D2"/>
            </a:solidFill>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r>
                <a:rPr lang="de-DE" sz="900" dirty="0">
                  <a:latin typeface="Open Sans" panose="020B0606030504020204" pitchFamily="34" charset="0"/>
                  <a:ea typeface="Open Sans" panose="020B0606030504020204" pitchFamily="34" charset="0"/>
                  <a:cs typeface="Open Sans" panose="020B0606030504020204" pitchFamily="34" charset="0"/>
                </a:rPr>
                <a:t>(</a:t>
              </a:r>
              <a:r>
                <a:rPr lang="de-DE" sz="900" dirty="0" err="1">
                  <a:latin typeface="Open Sans" panose="020B0606030504020204" pitchFamily="34" charset="0"/>
                  <a:ea typeface="Open Sans" panose="020B0606030504020204" pitchFamily="34" charset="0"/>
                  <a:cs typeface="Open Sans" panose="020B0606030504020204" pitchFamily="34" charset="0"/>
                </a:rPr>
                <a:t>if</a:t>
              </a:r>
              <a:r>
                <a:rPr lang="de-DE" sz="900" dirty="0">
                  <a:latin typeface="Open Sans" panose="020B0606030504020204" pitchFamily="34" charset="0"/>
                  <a:ea typeface="Open Sans" panose="020B0606030504020204" pitchFamily="34" charset="0"/>
                  <a:cs typeface="Open Sans" panose="020B0606030504020204" pitchFamily="34" charset="0"/>
                </a:rPr>
                <a:t> </a:t>
              </a:r>
              <a:r>
                <a:rPr lang="de-DE" sz="900" dirty="0" err="1">
                  <a:latin typeface="Open Sans" panose="020B0606030504020204" pitchFamily="34" charset="0"/>
                  <a:ea typeface="Open Sans" panose="020B0606030504020204" pitchFamily="34" charset="0"/>
                  <a:cs typeface="Open Sans" panose="020B0606030504020204" pitchFamily="34" charset="0"/>
                </a:rPr>
                <a:t>yes</a:t>
              </a:r>
              <a:r>
                <a:rPr lang="de-DE" sz="900" dirty="0">
                  <a:latin typeface="Open Sans" panose="020B0606030504020204" pitchFamily="34" charset="0"/>
                  <a:ea typeface="Open Sans" panose="020B0606030504020204" pitchFamily="34" charset="0"/>
                  <a:cs typeface="Open Sans" panose="020B0606030504020204" pitchFamily="34" charset="0"/>
                </a:rPr>
                <a:t>, </a:t>
              </a:r>
              <a:r>
                <a:rPr lang="de-DE" sz="900" dirty="0" err="1">
                  <a:latin typeface="Open Sans" panose="020B0606030504020204" pitchFamily="34" charset="0"/>
                  <a:ea typeface="Open Sans" panose="020B0606030504020204" pitchFamily="34" charset="0"/>
                  <a:cs typeface="Open Sans" panose="020B0606030504020204" pitchFamily="34" charset="0"/>
                </a:rPr>
                <a:t>please</a:t>
              </a:r>
              <a:r>
                <a:rPr lang="de-DE" sz="900" dirty="0">
                  <a:latin typeface="Open Sans" panose="020B0606030504020204" pitchFamily="34" charset="0"/>
                  <a:ea typeface="Open Sans" panose="020B0606030504020204" pitchFamily="34" charset="0"/>
                  <a:cs typeface="Open Sans" panose="020B0606030504020204" pitchFamily="34" charset="0"/>
                </a:rPr>
                <a:t> </a:t>
              </a:r>
              <a:r>
                <a:rPr lang="de-DE" sz="900" dirty="0" err="1">
                  <a:latin typeface="Open Sans" panose="020B0606030504020204" pitchFamily="34" charset="0"/>
                  <a:ea typeface="Open Sans" panose="020B0606030504020204" pitchFamily="34" charset="0"/>
                  <a:cs typeface="Open Sans" panose="020B0606030504020204" pitchFamily="34" charset="0"/>
                </a:rPr>
                <a:t>fill</a:t>
              </a:r>
              <a:r>
                <a:rPr lang="de-DE" sz="900" dirty="0">
                  <a:latin typeface="Open Sans" panose="020B0606030504020204" pitchFamily="34" charset="0"/>
                  <a:ea typeface="Open Sans" panose="020B0606030504020204" pitchFamily="34" charset="0"/>
                  <a:cs typeface="Open Sans" panose="020B0606030504020204" pitchFamily="34" charset="0"/>
                </a:rPr>
                <a:t> out </a:t>
              </a:r>
              <a:r>
                <a:rPr lang="de-DE" sz="900" dirty="0" err="1">
                  <a:latin typeface="Open Sans" panose="020B0606030504020204" pitchFamily="34" charset="0"/>
                  <a:ea typeface="Open Sans" panose="020B0606030504020204" pitchFamily="34" charset="0"/>
                  <a:cs typeface="Open Sans" panose="020B0606030504020204" pitchFamily="34" charset="0"/>
                </a:rPr>
                <a:t>below</a:t>
              </a:r>
              <a:r>
                <a:rPr lang="de-DE" sz="900" dirty="0">
                  <a:latin typeface="Open Sans" panose="020B0606030504020204" pitchFamily="34" charset="0"/>
                  <a:ea typeface="Open Sans" panose="020B0606030504020204" pitchFamily="34" charset="0"/>
                  <a:cs typeface="Open Sans" panose="020B0606030504020204" pitchFamily="34" charset="0"/>
                </a:rPr>
                <a:t>)</a:t>
              </a:r>
            </a:p>
          </p:txBody>
        </p:sp>
        <p:sp>
          <p:nvSpPr>
            <p:cNvPr id="34" name="Untertitel 7">
              <a:extLst>
                <a:ext uri="{FF2B5EF4-FFF2-40B4-BE49-F238E27FC236}">
                  <a16:creationId xmlns:a16="http://schemas.microsoft.com/office/drawing/2014/main" id="{D4FD3241-CD1F-8E0B-E671-06B128AB5E71}"/>
                </a:ext>
              </a:extLst>
            </p:cNvPr>
            <p:cNvSpPr txBox="1">
              <a:spLocks/>
            </p:cNvSpPr>
            <p:nvPr/>
          </p:nvSpPr>
          <p:spPr>
            <a:xfrm>
              <a:off x="3503453" y="3669744"/>
              <a:ext cx="405966" cy="336312"/>
            </a:xfrm>
            <a:prstGeom prst="rect">
              <a:avLst/>
            </a:prstGeom>
            <a:solidFill>
              <a:srgbClr val="AAD6D2"/>
            </a:solidFill>
            <a:ln w="12700">
              <a:solidFill>
                <a:schemeClr val="tx1"/>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endParaRPr lang="de-DE" sz="1400" dirty="0">
                <a:latin typeface="Verdana" panose="020B0604030504040204" pitchFamily="34" charset="0"/>
                <a:ea typeface="Verdana" panose="020B0604030504040204" pitchFamily="34" charset="0"/>
                <a:cs typeface="Arial" panose="020B0604020202020204" pitchFamily="34" charset="0"/>
              </a:endParaRPr>
            </a:p>
          </p:txBody>
        </p:sp>
      </p:grpSp>
      <p:graphicFrame>
        <p:nvGraphicFramePr>
          <p:cNvPr id="47" name="Tabelle 46">
            <a:extLst>
              <a:ext uri="{FF2B5EF4-FFF2-40B4-BE49-F238E27FC236}">
                <a16:creationId xmlns:a16="http://schemas.microsoft.com/office/drawing/2014/main" id="{C62AA342-4FF3-F99C-F085-EE8B00AB03C8}"/>
              </a:ext>
            </a:extLst>
          </p:cNvPr>
          <p:cNvGraphicFramePr>
            <a:graphicFrameLocks noGrp="1"/>
          </p:cNvGraphicFramePr>
          <p:nvPr>
            <p:extLst>
              <p:ext uri="{D42A27DB-BD31-4B8C-83A1-F6EECF244321}">
                <p14:modId xmlns:p14="http://schemas.microsoft.com/office/powerpoint/2010/main" val="339653839"/>
              </p:ext>
            </p:extLst>
          </p:nvPr>
        </p:nvGraphicFramePr>
        <p:xfrm>
          <a:off x="2126612" y="4373148"/>
          <a:ext cx="8823600" cy="1813560"/>
        </p:xfrm>
        <a:graphic>
          <a:graphicData uri="http://schemas.openxmlformats.org/drawingml/2006/table">
            <a:tbl>
              <a:tblPr firstRow="1" bandRow="1">
                <a:tableStyleId>{5C22544A-7EE6-4342-B048-85BDC9FD1C3A}</a:tableStyleId>
              </a:tblPr>
              <a:tblGrid>
                <a:gridCol w="4030686">
                  <a:extLst>
                    <a:ext uri="{9D8B030D-6E8A-4147-A177-3AD203B41FA5}">
                      <a16:colId xmlns:a16="http://schemas.microsoft.com/office/drawing/2014/main" val="20000"/>
                    </a:ext>
                  </a:extLst>
                </a:gridCol>
                <a:gridCol w="4792914">
                  <a:extLst>
                    <a:ext uri="{9D8B030D-6E8A-4147-A177-3AD203B41FA5}">
                      <a16:colId xmlns:a16="http://schemas.microsoft.com/office/drawing/2014/main" val="20001"/>
                    </a:ext>
                  </a:extLst>
                </a:gridCol>
              </a:tblGrid>
              <a:tr h="639268">
                <a:tc>
                  <a:txBody>
                    <a:bodyPr/>
                    <a:lstStyle/>
                    <a:p>
                      <a:r>
                        <a:rPr lang="de-DE"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Companies</a:t>
                      </a:r>
                    </a:p>
                  </a:txBody>
                  <a:tcPr>
                    <a:solidFill>
                      <a:srgbClr val="AAD6D2"/>
                    </a:solidFill>
                  </a:tcPr>
                </a:tc>
                <a:tc>
                  <a:txBody>
                    <a:bodyPr/>
                    <a:lstStyle/>
                    <a:p>
                      <a:pPr marL="0" algn="l" defTabSz="914400" rtl="0" eaLnBrk="1" latinLnBrk="0" hangingPunct="1"/>
                      <a:r>
                        <a:rPr lang="en-US" sz="14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Connections</a:t>
                      </a:r>
                    </a:p>
                    <a:p>
                      <a:pPr marL="0" algn="l" defTabSz="914400" rtl="0" eaLnBrk="1" latinLnBrk="0" hangingPunct="1"/>
                      <a:r>
                        <a:rPr lang="en-US" sz="900" b="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(Fees for lectures, authors, experts or consultants; reimbursement of travel or accommodation costs; ownership of patents, stocks, shares of the named </a:t>
                      </a:r>
                      <a:r>
                        <a:rPr lang="en-US" sz="900" b="0" kern="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organisation</a:t>
                      </a:r>
                      <a:r>
                        <a:rPr lang="en-US" sz="900" b="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 research or study funding; other financial relations)</a:t>
                      </a:r>
                    </a:p>
                  </a:txBody>
                  <a:tcPr anchor="ctr">
                    <a:solidFill>
                      <a:srgbClr val="AAD6D2"/>
                    </a:solidFill>
                  </a:tcPr>
                </a:tc>
                <a:extLst>
                  <a:ext uri="{0D108BD9-81ED-4DB2-BD59-A6C34878D82A}">
                    <a16:rowId xmlns:a16="http://schemas.microsoft.com/office/drawing/2014/main" val="10000"/>
                  </a:ext>
                </a:extLst>
              </a:tr>
              <a:tr h="258407">
                <a:tc>
                  <a:txBody>
                    <a:bodyPr/>
                    <a:lstStyle/>
                    <a:p>
                      <a:endParaRPr lang="de-DE" sz="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AAD6D2"/>
                    </a:solidFill>
                  </a:tcPr>
                </a:tc>
                <a:tc>
                  <a:txBody>
                    <a:bodyPr/>
                    <a:lstStyle/>
                    <a:p>
                      <a:endParaRPr lang="de-DE" sz="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AAD6D2"/>
                    </a:solidFill>
                  </a:tcPr>
                </a:tc>
                <a:extLst>
                  <a:ext uri="{0D108BD9-81ED-4DB2-BD59-A6C34878D82A}">
                    <a16:rowId xmlns:a16="http://schemas.microsoft.com/office/drawing/2014/main" val="10001"/>
                  </a:ext>
                </a:extLst>
              </a:tr>
              <a:tr h="258407">
                <a:tc>
                  <a:txBody>
                    <a:bodyPr/>
                    <a:lstStyle/>
                    <a:p>
                      <a:endParaRPr lang="de-DE"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AAD6D2"/>
                    </a:solidFill>
                  </a:tcPr>
                </a:tc>
                <a:tc>
                  <a:txBody>
                    <a:bodyPr/>
                    <a:lstStyle/>
                    <a:p>
                      <a:endParaRPr lang="de-DE"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AAD6D2"/>
                    </a:solidFill>
                  </a:tcPr>
                </a:tc>
                <a:extLst>
                  <a:ext uri="{0D108BD9-81ED-4DB2-BD59-A6C34878D82A}">
                    <a16:rowId xmlns:a16="http://schemas.microsoft.com/office/drawing/2014/main" val="10002"/>
                  </a:ext>
                </a:extLst>
              </a:tr>
              <a:tr h="258407">
                <a:tc>
                  <a:txBody>
                    <a:bodyPr/>
                    <a:lstStyle/>
                    <a:p>
                      <a:endParaRPr lang="de-DE"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AAD6D2"/>
                    </a:solidFill>
                  </a:tcPr>
                </a:tc>
                <a:tc>
                  <a:txBody>
                    <a:bodyPr/>
                    <a:lstStyle/>
                    <a:p>
                      <a:endParaRPr lang="de-DE" sz="120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AAD6D2"/>
                    </a:solidFill>
                  </a:tcPr>
                </a:tc>
                <a:extLst>
                  <a:ext uri="{0D108BD9-81ED-4DB2-BD59-A6C34878D82A}">
                    <a16:rowId xmlns:a16="http://schemas.microsoft.com/office/drawing/2014/main" val="2351545527"/>
                  </a:ext>
                </a:extLst>
              </a:tr>
              <a:tr h="258407">
                <a:tc>
                  <a:txBody>
                    <a:bodyPr/>
                    <a:lstStyle/>
                    <a:p>
                      <a:endParaRPr lang="de-DE" sz="1200" kern="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AAD6D2"/>
                    </a:solidFill>
                  </a:tcPr>
                </a:tc>
                <a:tc>
                  <a:txBody>
                    <a:bodyPr/>
                    <a:lstStyle/>
                    <a:p>
                      <a:endParaRPr lang="de-DE"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AAD6D2"/>
                    </a:solidFill>
                  </a:tcPr>
                </a:tc>
                <a:extLst>
                  <a:ext uri="{0D108BD9-81ED-4DB2-BD59-A6C34878D82A}">
                    <a16:rowId xmlns:a16="http://schemas.microsoft.com/office/drawing/2014/main" val="10004"/>
                  </a:ext>
                </a:extLst>
              </a:tr>
            </a:tbl>
          </a:graphicData>
        </a:graphic>
      </p:graphicFrame>
      <p:sp>
        <p:nvSpPr>
          <p:cNvPr id="4" name="Untertitel 7">
            <a:extLst>
              <a:ext uri="{FF2B5EF4-FFF2-40B4-BE49-F238E27FC236}">
                <a16:creationId xmlns:a16="http://schemas.microsoft.com/office/drawing/2014/main" id="{03B5025A-48F6-FB0C-7D11-418F27002389}"/>
              </a:ext>
            </a:extLst>
          </p:cNvPr>
          <p:cNvSpPr txBox="1">
            <a:spLocks/>
          </p:cNvSpPr>
          <p:nvPr/>
        </p:nvSpPr>
        <p:spPr>
          <a:xfrm>
            <a:off x="3503453" y="2691775"/>
            <a:ext cx="405966" cy="336312"/>
          </a:xfrm>
          <a:prstGeom prst="rect">
            <a:avLst/>
          </a:prstGeom>
          <a:solidFill>
            <a:srgbClr val="AAD6D2"/>
          </a:solidFill>
          <a:ln w="12700">
            <a:solidFill>
              <a:schemeClr val="tx1"/>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endParaRPr lang="de-DE" sz="1400" dirty="0">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7081735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169</Words>
  <Application>Microsoft Office PowerPoint</Application>
  <PresentationFormat>Breitbild</PresentationFormat>
  <Paragraphs>10</Paragraphs>
  <Slides>1</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vt:i4>
      </vt:variant>
    </vt:vector>
  </HeadingPairs>
  <TitlesOfParts>
    <vt:vector size="7" baseType="lpstr">
      <vt:lpstr>Arial</vt:lpstr>
      <vt:lpstr>Calibri</vt:lpstr>
      <vt:lpstr>Calibri Light</vt:lpstr>
      <vt:lpstr>Open Sans</vt:lpstr>
      <vt:lpstr>Verdana</vt:lpstr>
      <vt:lpstr>Office Theme</vt:lpstr>
      <vt:lpstr>PowerPoint-Präsentation</vt:lpstr>
    </vt:vector>
  </TitlesOfParts>
  <Company>AEKWL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Darlegung potentieller Interessenkonflikte</dc:title>
  <dc:creator>Jessica Lamkemeyer</dc:creator>
  <cp:lastModifiedBy>Carmen Marksteiner</cp:lastModifiedBy>
  <cp:revision>34</cp:revision>
  <cp:lastPrinted>2015-07-17T08:16:56Z</cp:lastPrinted>
  <dcterms:created xsi:type="dcterms:W3CDTF">2015-07-14T05:50:29Z</dcterms:created>
  <dcterms:modified xsi:type="dcterms:W3CDTF">2026-07-22T15:08:08Z</dcterms:modified>
</cp:coreProperties>
</file>